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4" r:id="rId10"/>
    <p:sldId id="266" r:id="rId11"/>
    <p:sldId id="268" r:id="rId12"/>
    <p:sldId id="270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7" d="100"/>
          <a:sy n="57" d="100"/>
        </p:scale>
        <p:origin x="6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17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46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5015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860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8044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3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87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8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05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31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79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426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958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48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21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0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8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.kahoot.it/share/enter-kahoot-title/4ac8315b-3f74-4fd1-a417-a9352673efcc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>
                <a:latin typeface="Algerian" panose="04020705040A02060702" pitchFamily="82" charset="0"/>
              </a:rPr>
              <a:t>A BAROKK SZOBRÁSZAT</a:t>
            </a:r>
            <a:endParaRPr lang="en-US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Készítette: Garda Gergő IX.D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545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latin typeface="Algerian" panose="04020705040A02060702" pitchFamily="82" charset="0"/>
              </a:rPr>
              <a:t>NÉMET BAROKK SZOBRÁSZOK</a:t>
            </a:r>
            <a:endParaRPr lang="en-US" dirty="0">
              <a:latin typeface="Algerian" panose="04020705040A02060702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67435" y="2769658"/>
            <a:ext cx="9722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i="1" dirty="0" smtClean="0">
                <a:solidFill>
                  <a:srgbClr val="000000"/>
                </a:solidFill>
                <a:latin typeface="Algerian" panose="04020705040A02060702" pitchFamily="82" charset="0"/>
              </a:rPr>
              <a:t>A NÉMET BAROKK LEGISMERTEBB SZOBRÁSZAI Leonhard </a:t>
            </a:r>
            <a:r>
              <a:rPr lang="hu-HU" i="1" dirty="0">
                <a:solidFill>
                  <a:srgbClr val="000000"/>
                </a:solidFill>
                <a:latin typeface="Algerian" panose="04020705040A02060702" pitchFamily="82" charset="0"/>
              </a:rPr>
              <a:t>Kern A három Grácia című</a:t>
            </a:r>
            <a:r>
              <a:rPr lang="hu-HU" dirty="0">
                <a:solidFill>
                  <a:srgbClr val="000000"/>
                </a:solidFill>
                <a:latin typeface="Algerian" panose="04020705040A02060702" pitchFamily="82" charset="0"/>
              </a:rPr>
              <a:t> </a:t>
            </a:r>
            <a:r>
              <a:rPr lang="hu-HU" dirty="0" smtClean="0">
                <a:solidFill>
                  <a:srgbClr val="000000"/>
                </a:solidFill>
                <a:latin typeface="Algerian" panose="04020705040A02060702" pitchFamily="82" charset="0"/>
              </a:rPr>
              <a:t>művÉVEL  </a:t>
            </a:r>
            <a:r>
              <a:rPr lang="hu-HU" dirty="0">
                <a:solidFill>
                  <a:srgbClr val="000000"/>
                </a:solidFill>
                <a:latin typeface="Algerian" panose="04020705040A02060702" pitchFamily="82" charset="0"/>
              </a:rPr>
              <a:t>és </a:t>
            </a:r>
            <a:r>
              <a:rPr lang="hu-HU" i="1" dirty="0">
                <a:solidFill>
                  <a:srgbClr val="000000"/>
                </a:solidFill>
                <a:latin typeface="Algerian" panose="04020705040A02060702" pitchFamily="82" charset="0"/>
              </a:rPr>
              <a:t>Andreas Schlüter Frigyes </a:t>
            </a:r>
            <a:r>
              <a:rPr lang="hu-HU" i="1">
                <a:solidFill>
                  <a:srgbClr val="000000"/>
                </a:solidFill>
                <a:latin typeface="Algerian" panose="04020705040A02060702" pitchFamily="82" charset="0"/>
              </a:rPr>
              <a:t>Vilmos </a:t>
            </a:r>
            <a:r>
              <a:rPr lang="hu-HU" i="1" smtClean="0">
                <a:solidFill>
                  <a:srgbClr val="000000"/>
                </a:solidFill>
                <a:latin typeface="Algerian" panose="04020705040A02060702" pitchFamily="82" charset="0"/>
              </a:rPr>
              <a:t>szobrÁVAL</a:t>
            </a:r>
            <a:r>
              <a:rPr lang="hu-HU" i="1" dirty="0" smtClean="0">
                <a:solidFill>
                  <a:srgbClr val="000000"/>
                </a:solidFill>
                <a:latin typeface="Algerian" panose="04020705040A02060702" pitchFamily="82" charset="0"/>
              </a:rPr>
              <a:t>. </a:t>
            </a:r>
            <a:endParaRPr lang="en-US" dirty="0">
              <a:latin typeface="Algerian" panose="04020705040A02060702" pitchFamily="82" charset="0"/>
            </a:endParaRPr>
          </a:p>
        </p:txBody>
      </p:sp>
      <p:pic>
        <p:nvPicPr>
          <p:cNvPr id="6" name="Picture 2" descr="https://www.irodalmiradio.hu/femis/muveszetek/3stilus/06barok/szobraszat/4k3grac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647" y="3545071"/>
            <a:ext cx="1976718" cy="263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irodalmiradio.hu/femis/muveszetek/3stilus/06barok/szobraszat/4slov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341" y="3740574"/>
            <a:ext cx="1398494" cy="224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433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lgerian" panose="04020705040A02060702" pitchFamily="82" charset="0"/>
              </a:rPr>
              <a:t>J</a:t>
            </a:r>
            <a:r>
              <a:rPr lang="hu-HU" dirty="0" smtClean="0">
                <a:latin typeface="Algerian" panose="04020705040A02060702" pitchFamily="82" charset="0"/>
              </a:rPr>
              <a:t>UAN MARTINEZ MONTANEZ</a:t>
            </a:r>
            <a:endParaRPr lang="en-US" dirty="0">
              <a:latin typeface="Algerian" panose="04020705040A02060702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51356" y="3603812"/>
            <a:ext cx="5164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0000"/>
                </a:solidFill>
                <a:latin typeface="Algerian" panose="04020705040A02060702" pitchFamily="82" charset="0"/>
              </a:rPr>
              <a:t>Juan Martinez Montanez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 </a:t>
            </a:r>
            <a:r>
              <a:rPr lang="hu-HU" smtClean="0">
                <a:solidFill>
                  <a:srgbClr val="000000"/>
                </a:solidFill>
                <a:latin typeface="Algerian" panose="04020705040A02060702" pitchFamily="82" charset="0"/>
              </a:rPr>
              <a:t>spanyol szobrász. </a:t>
            </a:r>
            <a:r>
              <a:rPr lang="hu-HU" dirty="0" smtClean="0">
                <a:solidFill>
                  <a:srgbClr val="000000"/>
                </a:solidFill>
                <a:latin typeface="Algerian" panose="04020705040A02060702" pitchFamily="82" charset="0"/>
              </a:rPr>
              <a:t>Főmúve a sevillai katedrális feszülete</a:t>
            </a:r>
            <a:endParaRPr lang="en-US" dirty="0">
              <a:latin typeface="Algerian" panose="04020705040A02060702" pitchFamily="82" charset="0"/>
            </a:endParaRPr>
          </a:p>
        </p:txBody>
      </p:sp>
      <p:pic>
        <p:nvPicPr>
          <p:cNvPr id="10242" name="Picture 2" descr="Smarthistory – Juan Martínez Montañés and Francisco Pacheco, Christ of  Clemenc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2" y="2423602"/>
            <a:ext cx="2425329" cy="361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532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8529" y="3105835"/>
            <a:ext cx="10381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create.kahoot.it/share/enter-kahoot-title/4ac8315b-3f74-4fd1-a417-a9352673efcc</a:t>
            </a:r>
            <a:endParaRPr lang="hu-H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360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Algerian" panose="04020705040A02060702" pitchFamily="82" charset="0"/>
              </a:rPr>
              <a:t>KÖSZÖNÖM A FIGYELMET!</a:t>
            </a:r>
            <a:endParaRPr lang="en-US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495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barokk szobrászat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474693" y="2613683"/>
            <a:ext cx="85433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  <a:latin typeface="Algerian" panose="04020705040A02060702" pitchFamily="82" charset="0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Algerian" panose="04020705040A02060702" pitchFamily="82" charset="0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barokk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szobrászatot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az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alakok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színpadias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beállítása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és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szenvedélyes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mozgása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jellemzi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ugyanakkor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szerepet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kap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világi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ábrázolás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is.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Jellemzője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még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ruharedők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mélyen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lgerian" panose="04020705040A02060702" pitchFamily="82" charset="0"/>
              </a:rPr>
              <a:t>árnyékoltsága</a:t>
            </a:r>
            <a:r>
              <a:rPr lang="en-US" dirty="0">
                <a:solidFill>
                  <a:srgbClr val="000000"/>
                </a:solidFill>
                <a:latin typeface="Algerian" panose="04020705040A02060702" pitchFamily="82" charset="0"/>
              </a:rPr>
              <a:t>. </a:t>
            </a:r>
            <a:endParaRPr lang="hu-HU" dirty="0" smtClean="0">
              <a:solidFill>
                <a:srgbClr val="000000"/>
              </a:solidFill>
              <a:latin typeface="Algerian" panose="04020705040A02060702" pitchFamily="82" charset="0"/>
            </a:endParaRPr>
          </a:p>
          <a:p>
            <a:r>
              <a:rPr lang="hu-HU" dirty="0" smtClean="0">
                <a:latin typeface="Algerian" panose="04020705040A02060702" pitchFamily="82" charset="0"/>
              </a:rPr>
              <a:t>	A</a:t>
            </a:r>
            <a:r>
              <a:rPr lang="hu-HU" dirty="0">
                <a:latin typeface="Algerian" panose="04020705040A02060702" pitchFamily="82" charset="0"/>
              </a:rPr>
              <a:t> barokk </a:t>
            </a:r>
            <a:r>
              <a:rPr lang="hu-HU" dirty="0" smtClean="0">
                <a:latin typeface="Algerian" panose="04020705040A02060702" pitchFamily="82" charset="0"/>
              </a:rPr>
              <a:t>szobrászat</a:t>
            </a:r>
            <a:r>
              <a:rPr lang="hu-HU" dirty="0">
                <a:latin typeface="Algerian" panose="04020705040A02060702" pitchFamily="82" charset="0"/>
              </a:rPr>
              <a:t> </a:t>
            </a:r>
            <a:r>
              <a:rPr lang="hu-HU" dirty="0" smtClean="0">
                <a:latin typeface="Algerian" panose="04020705040A02060702" pitchFamily="82" charset="0"/>
              </a:rPr>
              <a:t>a </a:t>
            </a:r>
            <a:r>
              <a:rPr lang="hu-HU" dirty="0">
                <a:latin typeface="Algerian" panose="04020705040A02060702" pitchFamily="82" charset="0"/>
              </a:rPr>
              <a:t>17. és 18. században virágzó művészeti stílus, amelyet a gazdagság, a mozgás és a drámaiság jellemzi</a:t>
            </a:r>
            <a:r>
              <a:rPr lang="hu-HU" dirty="0" smtClean="0">
                <a:latin typeface="Algerian" panose="04020705040A02060702" pitchFamily="82" charset="0"/>
              </a:rPr>
              <a:t>.</a:t>
            </a:r>
            <a:r>
              <a:rPr lang="en-US" dirty="0">
                <a:latin typeface="Algerian" panose="04020705040A02060702" pitchFamily="82" charset="0"/>
              </a:rPr>
              <a:t> </a:t>
            </a:r>
            <a:endParaRPr lang="hu-HU" dirty="0" smtClean="0">
              <a:latin typeface="Algerian" panose="04020705040A02060702" pitchFamily="82" charset="0"/>
            </a:endParaRPr>
          </a:p>
          <a:p>
            <a:r>
              <a:rPr lang="hu-HU" dirty="0">
                <a:latin typeface="Algerian" panose="04020705040A02060702" pitchFamily="82" charset="0"/>
              </a:rPr>
              <a:t>	</a:t>
            </a:r>
            <a:r>
              <a:rPr lang="en-US" dirty="0" smtClean="0">
                <a:latin typeface="Algerian" panose="04020705040A02060702" pitchFamily="82" charset="0"/>
              </a:rPr>
              <a:t>A </a:t>
            </a:r>
            <a:r>
              <a:rPr lang="en-US" dirty="0" err="1">
                <a:latin typeface="Algerian" panose="04020705040A02060702" pitchFamily="82" charset="0"/>
              </a:rPr>
              <a:t>barokk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szobrászatban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gyakran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találkozhatunk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olyan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témákkal</a:t>
            </a:r>
            <a:r>
              <a:rPr lang="en-US" dirty="0">
                <a:latin typeface="Algerian" panose="04020705040A02060702" pitchFamily="82" charset="0"/>
              </a:rPr>
              <a:t>, mint a </a:t>
            </a:r>
            <a:r>
              <a:rPr lang="en-US" dirty="0" err="1">
                <a:latin typeface="Algerian" panose="04020705040A02060702" pitchFamily="82" charset="0"/>
              </a:rPr>
              <a:t>mitológia</a:t>
            </a:r>
            <a:r>
              <a:rPr lang="en-US" dirty="0">
                <a:latin typeface="Algerian" panose="04020705040A02060702" pitchFamily="82" charset="0"/>
              </a:rPr>
              <a:t>, a </a:t>
            </a:r>
            <a:r>
              <a:rPr lang="en-US" dirty="0" err="1" smtClean="0">
                <a:latin typeface="Algerian" panose="04020705040A02060702" pitchFamily="82" charset="0"/>
              </a:rPr>
              <a:t>vallás</a:t>
            </a:r>
            <a:r>
              <a:rPr lang="hu-HU" dirty="0" smtClean="0">
                <a:latin typeface="Algerian" panose="04020705040A02060702" pitchFamily="82" charset="0"/>
              </a:rPr>
              <a:t> </a:t>
            </a:r>
            <a:r>
              <a:rPr lang="en-US" dirty="0">
                <a:latin typeface="Algerian" panose="04020705040A02060702" pitchFamily="82" charset="0"/>
              </a:rPr>
              <a:t> </a:t>
            </a:r>
            <a:r>
              <a:rPr lang="en-US" dirty="0" err="1">
                <a:latin typeface="Algerian" panose="04020705040A02060702" pitchFamily="82" charset="0"/>
              </a:rPr>
              <a:t>és</a:t>
            </a:r>
            <a:r>
              <a:rPr lang="en-US" dirty="0">
                <a:latin typeface="Algerian" panose="04020705040A02060702" pitchFamily="82" charset="0"/>
              </a:rPr>
              <a:t> a </a:t>
            </a:r>
            <a:r>
              <a:rPr lang="en-US" dirty="0" err="1">
                <a:latin typeface="Algerian" panose="04020705040A02060702" pitchFamily="82" charset="0"/>
              </a:rPr>
              <a:t>történelem</a:t>
            </a:r>
            <a:r>
              <a:rPr lang="en-US" dirty="0">
                <a:latin typeface="Algerian" panose="04020705040A02060702" pitchFamily="82" charset="0"/>
              </a:rPr>
              <a:t>. </a:t>
            </a:r>
            <a:r>
              <a:rPr lang="en-US" dirty="0" err="1">
                <a:latin typeface="Algerian" panose="04020705040A02060702" pitchFamily="82" charset="0"/>
              </a:rPr>
              <a:t>Az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istenek</a:t>
            </a:r>
            <a:r>
              <a:rPr lang="en-US" dirty="0">
                <a:latin typeface="Algerian" panose="04020705040A02060702" pitchFamily="82" charset="0"/>
              </a:rPr>
              <a:t>, </a:t>
            </a:r>
            <a:r>
              <a:rPr lang="en-US" dirty="0" err="1">
                <a:latin typeface="Algerian" panose="04020705040A02060702" pitchFamily="82" charset="0"/>
              </a:rPr>
              <a:t>hősök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és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szentek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ábrázolása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gyakori</a:t>
            </a:r>
            <a:r>
              <a:rPr lang="en-US" dirty="0">
                <a:latin typeface="Algerian" panose="04020705040A02060702" pitchFamily="82" charset="0"/>
              </a:rPr>
              <a:t>, </a:t>
            </a:r>
            <a:r>
              <a:rPr lang="en-US" dirty="0" err="1">
                <a:latin typeface="Algerian" panose="04020705040A02060702" pitchFamily="82" charset="0"/>
              </a:rPr>
              <a:t>és</a:t>
            </a:r>
            <a:r>
              <a:rPr lang="en-US" dirty="0">
                <a:latin typeface="Algerian" panose="04020705040A02060702" pitchFamily="82" charset="0"/>
              </a:rPr>
              <a:t> a </a:t>
            </a:r>
            <a:r>
              <a:rPr lang="en-US" dirty="0" err="1">
                <a:latin typeface="Algerian" panose="04020705040A02060702" pitchFamily="82" charset="0"/>
              </a:rPr>
              <a:t>szobrok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gyakran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részei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egy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nagyobb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kompozíciónak</a:t>
            </a:r>
            <a:r>
              <a:rPr lang="en-US" dirty="0">
                <a:latin typeface="Algerian" panose="04020705040A02060702" pitchFamily="82" charset="0"/>
              </a:rPr>
              <a:t>, </a:t>
            </a:r>
            <a:r>
              <a:rPr lang="en-US" dirty="0" err="1">
                <a:latin typeface="Algerian" panose="04020705040A02060702" pitchFamily="82" charset="0"/>
              </a:rPr>
              <a:t>például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egy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oltárnak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vagy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egy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szökőkútnak</a:t>
            </a:r>
            <a:r>
              <a:rPr lang="en-US" dirty="0">
                <a:latin typeface="Algerian" panose="04020705040A02060702" pitchFamily="8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7618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latin typeface="Algerian" panose="04020705040A02060702" pitchFamily="82" charset="0"/>
              </a:rPr>
              <a:t>LORENZO BERNINI</a:t>
            </a:r>
            <a:endParaRPr lang="en-US" dirty="0">
              <a:latin typeface="Algerian" panose="04020705040A02060702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3271" y="2828836"/>
            <a:ext cx="84850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3366CC"/>
                </a:solidFill>
                <a:latin typeface="Arial" panose="020B0604020202020204" pitchFamily="34" charset="0"/>
              </a:rPr>
              <a:t> </a:t>
            </a:r>
            <a:r>
              <a:rPr lang="hu-HU" dirty="0" smtClean="0">
                <a:solidFill>
                  <a:srgbClr val="3366CC"/>
                </a:solidFill>
                <a:latin typeface="Arial" panose="020B0604020202020204" pitchFamily="34" charset="0"/>
              </a:rPr>
              <a:t>	</a:t>
            </a:r>
            <a:r>
              <a:rPr lang="hu-HU" dirty="0" smtClean="0">
                <a:solidFill>
                  <a:srgbClr val="202122"/>
                </a:solidFill>
                <a:latin typeface="Algerian" panose="04020705040A02060702" pitchFamily="82" charset="0"/>
              </a:rPr>
              <a:t>Olasz festő,szobrászművész, díszlettervező,</a:t>
            </a:r>
            <a:r>
              <a:rPr lang="hu-HU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hu-HU" dirty="0" smtClean="0">
                <a:solidFill>
                  <a:srgbClr val="202122"/>
                </a:solidFill>
                <a:latin typeface="Algerian" panose="04020705040A02060702" pitchFamily="82" charset="0"/>
              </a:rPr>
              <a:t>Michelangelo barokk</a:t>
            </a:r>
            <a:r>
              <a:rPr lang="hu-HU" dirty="0">
                <a:solidFill>
                  <a:srgbClr val="202122"/>
                </a:solidFill>
                <a:latin typeface="Algerian" panose="04020705040A02060702" pitchFamily="82" charset="0"/>
              </a:rPr>
              <a:t> stílusának továbbfejlesztője és a közízlés szerint legnagyobb mestere, amiért gyakran nevezik „a barokk </a:t>
            </a:r>
            <a:r>
              <a:rPr lang="hu-HU" dirty="0" smtClean="0">
                <a:solidFill>
                  <a:srgbClr val="202122"/>
                </a:solidFill>
                <a:latin typeface="Algerian" panose="04020705040A02060702" pitchFamily="82" charset="0"/>
              </a:rPr>
              <a:t>atyjának”. </a:t>
            </a:r>
          </a:p>
          <a:p>
            <a:r>
              <a:rPr lang="hu-HU" dirty="0" smtClean="0">
                <a:latin typeface="Algerian" panose="04020705040A02060702" pitchFamily="82" charset="0"/>
              </a:rPr>
              <a:t>	</a:t>
            </a:r>
            <a:r>
              <a:rPr lang="en-US" dirty="0" err="1" smtClean="0">
                <a:latin typeface="Algerian" panose="04020705040A02060702" pitchFamily="82" charset="0"/>
              </a:rPr>
              <a:t>Stílusát</a:t>
            </a:r>
            <a:r>
              <a:rPr lang="en-US" dirty="0" smtClean="0">
                <a:latin typeface="Algerian" panose="04020705040A02060702" pitchFamily="82" charset="0"/>
              </a:rPr>
              <a:t> </a:t>
            </a:r>
            <a:r>
              <a:rPr lang="en-US" dirty="0">
                <a:latin typeface="Algerian" panose="04020705040A02060702" pitchFamily="82" charset="0"/>
              </a:rPr>
              <a:t>a </a:t>
            </a:r>
            <a:r>
              <a:rPr lang="en-US" dirty="0" err="1">
                <a:latin typeface="Algerian" panose="04020705040A02060702" pitchFamily="82" charset="0"/>
              </a:rPr>
              <a:t>szilárd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formák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elmosódása</a:t>
            </a:r>
            <a:r>
              <a:rPr lang="en-US" dirty="0">
                <a:latin typeface="Algerian" panose="04020705040A02060702" pitchFamily="82" charset="0"/>
              </a:rPr>
              <a:t>, a </a:t>
            </a:r>
            <a:r>
              <a:rPr lang="en-US" dirty="0" err="1">
                <a:latin typeface="Algerian" panose="04020705040A02060702" pitchFamily="82" charset="0"/>
              </a:rPr>
              <a:t>fény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és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árnyék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váltakozásának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festőisége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 smtClean="0">
                <a:latin typeface="Algerian" panose="04020705040A02060702" pitchFamily="82" charset="0"/>
              </a:rPr>
              <a:t>jellemezte</a:t>
            </a:r>
            <a:r>
              <a:rPr lang="hu-HU" dirty="0" smtClean="0">
                <a:latin typeface="Algerian" panose="04020705040A02060702" pitchFamily="82" charset="0"/>
              </a:rPr>
              <a:t>.</a:t>
            </a:r>
          </a:p>
          <a:p>
            <a:r>
              <a:rPr lang="hu-HU" dirty="0" smtClean="0">
                <a:latin typeface="Algerian" panose="04020705040A02060702" pitchFamily="82" charset="0"/>
              </a:rPr>
              <a:t>	Művészetére </a:t>
            </a:r>
            <a:r>
              <a:rPr lang="hu-HU" dirty="0">
                <a:latin typeface="Algerian" panose="04020705040A02060702" pitchFamily="82" charset="0"/>
              </a:rPr>
              <a:t>alaposan rányomta a bélyegét a római katolikus egyház, és főleg a pápai hatalom. Királyi, főúri és pápai mecénások </a:t>
            </a:r>
            <a:r>
              <a:rPr lang="hu-HU" dirty="0" smtClean="0">
                <a:latin typeface="Algerian" panose="04020705040A02060702" pitchFamily="82" charset="0"/>
              </a:rPr>
              <a:t>irányították.Legfontosabb alkotásai: Szent teréz látomása, Apollo és Daphne, Baldachino szent péter sírja fölött, szent teréz extázisa, borghese bíboros mellszobra. </a:t>
            </a:r>
            <a:endParaRPr lang="en-US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57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barokk szobrász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4" y="944086"/>
            <a:ext cx="1922928" cy="253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rnini: A Baldacchino Szent Péter sírja fölö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312" y="944086"/>
            <a:ext cx="2019654" cy="31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Apollo and Daphne (Bernini) - Wikip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12" descr="Apollo and Daphne (Bernini) - Wikiped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0" name="Picture 16" descr="Apollo and Daphne by Bernini in the Borghese Gallery, R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561" y="3580839"/>
            <a:ext cx="1634939" cy="245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A barokk szobrásza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427" y="944086"/>
            <a:ext cx="2119797" cy="245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romkat.ro/wp-content/uploads/2022/10/Szent-Terez-extazisa-reszlet-696x51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966" y="3733520"/>
            <a:ext cx="2637142" cy="214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951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anose="04020705040A02060702" pitchFamily="82" charset="0"/>
              </a:rPr>
              <a:t>F</a:t>
            </a:r>
            <a:r>
              <a:rPr lang="hu-HU" dirty="0" smtClean="0">
                <a:latin typeface="Algerian" panose="04020705040A02060702" pitchFamily="82" charset="0"/>
              </a:rPr>
              <a:t>RANCOIS</a:t>
            </a:r>
            <a:r>
              <a:rPr lang="en-US" dirty="0" smtClean="0">
                <a:latin typeface="Algerian" panose="04020705040A02060702" pitchFamily="82" charset="0"/>
              </a:rPr>
              <a:t> G</a:t>
            </a:r>
            <a:r>
              <a:rPr lang="hu-HU" dirty="0" smtClean="0">
                <a:latin typeface="Algerian" panose="04020705040A02060702" pitchFamily="82" charset="0"/>
              </a:rPr>
              <a:t>IRARDON</a:t>
            </a:r>
            <a:endParaRPr lang="en-US" dirty="0">
              <a:latin typeface="Algerian" panose="04020705040A02060702" pitchFamily="82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01788" y="3182488"/>
            <a:ext cx="67280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en-US" dirty="0">
                <a:solidFill>
                  <a:srgbClr val="1F1F1F"/>
                </a:solidFill>
                <a:latin typeface="Algerian" panose="04020705040A02060702" pitchFamily="82" charset="0"/>
              </a:rPr>
              <a:t>XIV. Lajos stílusú vagy francia barokk francia szobrász, aki leginkább a XIV. </a:t>
            </a:r>
            <a:r>
              <a:rPr lang="hu-HU" altLang="en-US" dirty="0" smtClean="0">
                <a:solidFill>
                  <a:srgbClr val="1F1F1F"/>
                </a:solidFill>
                <a:latin typeface="Algerian" panose="04020705040A02060702" pitchFamily="82" charset="0"/>
              </a:rPr>
              <a:t>Lajos-palotájának </a:t>
            </a:r>
            <a:r>
              <a:rPr lang="hu-HU" altLang="en-US" dirty="0">
                <a:solidFill>
                  <a:srgbClr val="1F1F1F"/>
                </a:solidFill>
                <a:latin typeface="Algerian" panose="04020705040A02060702" pitchFamily="82" charset="0"/>
              </a:rPr>
              <a:t>szobrairól és a XIV. Lajos mellszobrairól </a:t>
            </a:r>
            <a:r>
              <a:rPr lang="hu-HU" altLang="en-US" dirty="0" smtClean="0">
                <a:solidFill>
                  <a:srgbClr val="1F1F1F"/>
                </a:solidFill>
                <a:latin typeface="Algerian" panose="04020705040A02060702" pitchFamily="82" charset="0"/>
              </a:rPr>
              <a:t>ismert, Versailles-ban. </a:t>
            </a:r>
            <a:r>
              <a:rPr lang="hu-HU" altLang="en-US" dirty="0" smtClean="0">
                <a:latin typeface="Algerian" panose="04020705040A02060702" pitchFamily="82" charset="0"/>
              </a:rPr>
              <a:t>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en-US" dirty="0" smtClean="0">
                <a:latin typeface="Algerian" panose="04020705040A02060702" pitchFamily="82" charset="0"/>
              </a:rPr>
              <a:t>Híres alkotásai: </a:t>
            </a:r>
            <a:r>
              <a:rPr lang="en-US" dirty="0" err="1">
                <a:latin typeface="Algerian" panose="04020705040A02060702" pitchFamily="82" charset="0"/>
              </a:rPr>
              <a:t>versailles-i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Apolló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és</a:t>
            </a:r>
            <a:r>
              <a:rPr lang="en-US" dirty="0">
                <a:latin typeface="Algerian" panose="04020705040A02060702" pitchFamily="82" charset="0"/>
              </a:rPr>
              <a:t> a </a:t>
            </a:r>
            <a:r>
              <a:rPr lang="en-US" dirty="0" err="1" smtClean="0">
                <a:latin typeface="Algerian" panose="04020705040A02060702" pitchFamily="82" charset="0"/>
              </a:rPr>
              <a:t>nimfák</a:t>
            </a:r>
            <a:r>
              <a:rPr lang="hu-HU" dirty="0" smtClean="0">
                <a:latin typeface="Algerian" panose="04020705040A02060702" pitchFamily="82" charset="0"/>
              </a:rPr>
              <a:t>, Szaturnusz medence és Richelieu síremléke a sorbonne kápolnában.</a:t>
            </a:r>
            <a:endParaRPr lang="hu-HU" altLang="en-US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83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pollo being served by the nymphs, Grotto of the grove of the baths of Apollo, Palace of Versailles (1666-167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87" y="1701053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asin of Saturn, Palace of Versailles (1672-167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328" y="1701054"/>
            <a:ext cx="4762500" cy="357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189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ncois Girardon - Richelieu síremlé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868" y="1342652"/>
            <a:ext cx="57626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969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Pierre Puget</a:t>
            </a:r>
          </a:p>
        </p:txBody>
      </p:sp>
      <p:sp>
        <p:nvSpPr>
          <p:cNvPr id="3" name="Rectangle 2"/>
          <p:cNvSpPr/>
          <p:nvPr/>
        </p:nvSpPr>
        <p:spPr>
          <a:xfrm>
            <a:off x="2716306" y="3320988"/>
            <a:ext cx="7221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>
                <a:solidFill>
                  <a:srgbClr val="202122"/>
                </a:solidFill>
                <a:latin typeface="Algerian" panose="04020705040A02060702" pitchFamily="82" charset="0"/>
              </a:rPr>
              <a:t>	A </a:t>
            </a:r>
            <a:r>
              <a:rPr lang="en-US" dirty="0" err="1" smtClean="0">
                <a:solidFill>
                  <a:srgbClr val="202122"/>
                </a:solidFill>
                <a:latin typeface="Algerian" panose="04020705040A02060702" pitchFamily="82" charset="0"/>
              </a:rPr>
              <a:t>francia</a:t>
            </a:r>
            <a:r>
              <a:rPr lang="en-US" dirty="0" smtClean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barokk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szobrász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és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festő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.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Személyében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a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franciák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a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legnagyobb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szobrászaik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lgerian" panose="04020705040A02060702" pitchFamily="82" charset="0"/>
              </a:rPr>
              <a:t>egyikét</a:t>
            </a:r>
            <a:r>
              <a:rPr lang="en-US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r>
              <a:rPr lang="en-US" dirty="0" err="1" smtClean="0">
                <a:solidFill>
                  <a:srgbClr val="202122"/>
                </a:solidFill>
                <a:latin typeface="Algerian" panose="04020705040A02060702" pitchFamily="82" charset="0"/>
              </a:rPr>
              <a:t>tisztelik</a:t>
            </a:r>
            <a:endParaRPr lang="hu-HU" dirty="0" smtClean="0">
              <a:solidFill>
                <a:srgbClr val="202122"/>
              </a:solidFill>
              <a:latin typeface="Algerian" panose="04020705040A02060702" pitchFamily="82" charset="0"/>
            </a:endParaRPr>
          </a:p>
          <a:p>
            <a:r>
              <a:rPr lang="hu-HU" dirty="0" smtClean="0">
                <a:solidFill>
                  <a:srgbClr val="202122"/>
                </a:solidFill>
                <a:latin typeface="Algerian" panose="04020705040A02060702" pitchFamily="82" charset="0"/>
              </a:rPr>
              <a:t>	Híres alkotása </a:t>
            </a:r>
            <a:r>
              <a:rPr lang="hu-HU" dirty="0">
                <a:latin typeface="Algerian" panose="04020705040A02060702" pitchFamily="82" charset="0"/>
              </a:rPr>
              <a:t>Krotoni Milon halála című </a:t>
            </a:r>
            <a:r>
              <a:rPr lang="hu-HU" dirty="0" smtClean="0">
                <a:latin typeface="Algerian" panose="04020705040A02060702" pitchFamily="82" charset="0"/>
              </a:rPr>
              <a:t>szobor</a:t>
            </a:r>
            <a:r>
              <a:rPr lang="hu-HU" dirty="0" smtClean="0">
                <a:solidFill>
                  <a:srgbClr val="202122"/>
                </a:solidFill>
                <a:latin typeface="Algerian" panose="04020705040A02060702" pitchFamily="82" charset="0"/>
              </a:rPr>
              <a:t>, valamint </a:t>
            </a:r>
            <a:r>
              <a:rPr lang="en-US" dirty="0" err="1">
                <a:latin typeface="Algerian" panose="04020705040A02060702" pitchFamily="82" charset="0"/>
              </a:rPr>
              <a:t>Perszeusz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>
                <a:latin typeface="Algerian" panose="04020705040A02060702" pitchFamily="82" charset="0"/>
              </a:rPr>
              <a:t>és</a:t>
            </a:r>
            <a:r>
              <a:rPr lang="en-US" dirty="0">
                <a:latin typeface="Algerian" panose="04020705040A02060702" pitchFamily="82" charset="0"/>
              </a:rPr>
              <a:t> </a:t>
            </a:r>
            <a:r>
              <a:rPr lang="en-US" dirty="0" err="1" smtClean="0">
                <a:latin typeface="Algerian" panose="04020705040A02060702" pitchFamily="82" charset="0"/>
              </a:rPr>
              <a:t>Androméda</a:t>
            </a:r>
            <a:r>
              <a:rPr lang="hu-HU" dirty="0" smtClean="0">
                <a:latin typeface="Algerian" panose="04020705040A02060702" pitchFamily="82" charset="0"/>
              </a:rPr>
              <a:t> szobra.</a:t>
            </a:r>
            <a:r>
              <a:rPr lang="hu-HU" dirty="0">
                <a:solidFill>
                  <a:srgbClr val="202122"/>
                </a:solidFill>
                <a:latin typeface="Algerian" panose="04020705040A02060702" pitchFamily="82" charset="0"/>
              </a:rPr>
              <a:t> </a:t>
            </a:r>
            <a:endParaRPr lang="en-US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739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erszeusz és Andromé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859" y="921432"/>
            <a:ext cx="3445620" cy="493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www.irodalmiradio.hu/femis/muveszetek/3stilus/06barok/szobraszat/2pmil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059" y="921433"/>
            <a:ext cx="3307976" cy="493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7622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</TotalTime>
  <Words>93</Words>
  <Application>Microsoft Office PowerPoint</Application>
  <PresentationFormat>Widescreen</PresentationFormat>
  <Paragraphs>22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Algerian</vt:lpstr>
      <vt:lpstr>Arial</vt:lpstr>
      <vt:lpstr>Trebuchet MS</vt:lpstr>
      <vt:lpstr>Wingdings 3</vt:lpstr>
      <vt:lpstr>Facet</vt:lpstr>
      <vt:lpstr>A BAROKK SZOBRÁSZAT</vt:lpstr>
      <vt:lpstr>A barokk szobrászat</vt:lpstr>
      <vt:lpstr>LORENZO BERNINI</vt:lpstr>
      <vt:lpstr>PowerPoint Presentation</vt:lpstr>
      <vt:lpstr>FRANCOIS GIRARDON</vt:lpstr>
      <vt:lpstr>PowerPoint Presentation</vt:lpstr>
      <vt:lpstr>PowerPoint Presentation</vt:lpstr>
      <vt:lpstr>Pierre Puget</vt:lpstr>
      <vt:lpstr>PowerPoint Presentation</vt:lpstr>
      <vt:lpstr>NÉMET BAROKK SZOBRÁSZOK</vt:lpstr>
      <vt:lpstr>JUAN MARTINEZ MONTANEZ</vt:lpstr>
      <vt:lpstr>PowerPoint Presentation</vt:lpstr>
      <vt:lpstr>KÖSZÖNÖM A FIGYELMET!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BAROKK SZOBRÁSZAT</dc:title>
  <dc:creator>Iza</dc:creator>
  <cp:lastModifiedBy>Iza</cp:lastModifiedBy>
  <cp:revision>10</cp:revision>
  <dcterms:created xsi:type="dcterms:W3CDTF">2025-05-17T12:55:28Z</dcterms:created>
  <dcterms:modified xsi:type="dcterms:W3CDTF">2025-05-26T16:14:19Z</dcterms:modified>
</cp:coreProperties>
</file>